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36" Type="http://schemas.openxmlformats.org/officeDocument/2006/relationships/customXml" Target="../customXml/item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16077-538E-4E6A-AE3A-EFB3D561D066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36F71-0E7F-4AB3-9511-A6A19B5E22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06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8AD3-404F-4B4D-B1F6-B8C9DC79847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47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8AD3-404F-4B4D-B1F6-B8C9DC798471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0878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8AD3-404F-4B4D-B1F6-B8C9DC798471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081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8AD3-404F-4B4D-B1F6-B8C9DC798471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858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8AD3-404F-4B4D-B1F6-B8C9DC798471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612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F29E-0AD2-49C9-86A2-C4E57345E0E3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518D-0DDC-4993-9884-C31D5F6E40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495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F29E-0AD2-49C9-86A2-C4E57345E0E3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518D-0DDC-4993-9884-C31D5F6E40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58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F29E-0AD2-49C9-86A2-C4E57345E0E3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518D-0DDC-4993-9884-C31D5F6E40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93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F29E-0AD2-49C9-86A2-C4E57345E0E3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518D-0DDC-4993-9884-C31D5F6E40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33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F29E-0AD2-49C9-86A2-C4E57345E0E3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518D-0DDC-4993-9884-C31D5F6E40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958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F29E-0AD2-49C9-86A2-C4E57345E0E3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518D-0DDC-4993-9884-C31D5F6E40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871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F29E-0AD2-49C9-86A2-C4E57345E0E3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518D-0DDC-4993-9884-C31D5F6E40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77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F29E-0AD2-49C9-86A2-C4E57345E0E3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518D-0DDC-4993-9884-C31D5F6E40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025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F29E-0AD2-49C9-86A2-C4E57345E0E3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518D-0DDC-4993-9884-C31D5F6E40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163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F29E-0AD2-49C9-86A2-C4E57345E0E3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518D-0DDC-4993-9884-C31D5F6E40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695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F29E-0AD2-49C9-86A2-C4E57345E0E3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B518D-0DDC-4993-9884-C31D5F6E40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12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F29E-0AD2-49C9-86A2-C4E57345E0E3}" type="datetimeFigureOut">
              <a:rPr lang="fi-FI" smtClean="0"/>
              <a:t>29.9.2022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B518D-0DDC-4993-9884-C31D5F6E40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26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Antibioottipumput – miksi annostelisin antibiootteja </a:t>
            </a:r>
            <a:r>
              <a:rPr lang="fi-FI" smtClean="0"/>
              <a:t>jatkuvalla infuusiolla?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Alueellinen koulutus 28.9.2022</a:t>
            </a:r>
          </a:p>
          <a:p>
            <a:r>
              <a:rPr lang="fi-FI" dirty="0" smtClean="0"/>
              <a:t>infektiosairauksien ja sisätautien </a:t>
            </a:r>
            <a:r>
              <a:rPr lang="fi-FI" dirty="0" err="1" smtClean="0"/>
              <a:t>el</a:t>
            </a:r>
            <a:r>
              <a:rPr lang="fi-FI" dirty="0" smtClean="0"/>
              <a:t> Pia Holma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17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Valmisteet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825625"/>
            <a:ext cx="10134601" cy="4351338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1200"/>
              </a:spcAft>
            </a:pPr>
            <a:r>
              <a:rPr lang="fi-FI" b="1" dirty="0"/>
              <a:t>Bentsyylipenisilliini</a:t>
            </a:r>
            <a:r>
              <a:rPr lang="fi-FI" dirty="0"/>
              <a:t>. </a:t>
            </a:r>
            <a:r>
              <a:rPr lang="fi-FI" dirty="0" smtClean="0"/>
              <a:t>10 MIU </a:t>
            </a:r>
            <a:r>
              <a:rPr lang="fi-FI" dirty="0"/>
              <a:t>tai </a:t>
            </a:r>
            <a:r>
              <a:rPr lang="fi-FI" dirty="0" smtClean="0"/>
              <a:t>20 MIU/vrk </a:t>
            </a:r>
            <a:r>
              <a:rPr lang="fi-FI" dirty="0"/>
              <a:t>infuusio.                          Säilyy 3 vko kylmässä + 48h lämpimässä (</a:t>
            </a:r>
            <a:r>
              <a:rPr lang="fi-FI" dirty="0" err="1"/>
              <a:t>max</a:t>
            </a:r>
            <a:r>
              <a:rPr lang="fi-FI" dirty="0"/>
              <a:t> 30°C).</a:t>
            </a:r>
          </a:p>
          <a:p>
            <a:pPr lvl="0">
              <a:spcAft>
                <a:spcPts val="1200"/>
              </a:spcAft>
            </a:pPr>
            <a:r>
              <a:rPr lang="fi-FI" b="1" dirty="0"/>
              <a:t>Kloksasilliini</a:t>
            </a:r>
            <a:r>
              <a:rPr lang="fi-FI" dirty="0"/>
              <a:t>. 12 g/vrk infuusio.                                                               Säilyy 3 vko kylmässä + 27h lämpimässä (</a:t>
            </a:r>
            <a:r>
              <a:rPr lang="fi-FI" dirty="0" err="1"/>
              <a:t>max</a:t>
            </a:r>
            <a:r>
              <a:rPr lang="fi-FI" dirty="0"/>
              <a:t> 33°C).</a:t>
            </a:r>
          </a:p>
          <a:p>
            <a:pPr lvl="0">
              <a:spcAft>
                <a:spcPts val="1200"/>
              </a:spcAft>
            </a:pPr>
            <a:r>
              <a:rPr lang="fi-FI" b="1" dirty="0"/>
              <a:t>Piperasilliini</a:t>
            </a:r>
            <a:r>
              <a:rPr lang="fi-FI" dirty="0"/>
              <a:t>/</a:t>
            </a:r>
            <a:r>
              <a:rPr lang="fi-FI" b="1" dirty="0"/>
              <a:t>Tatsobaktaami</a:t>
            </a:r>
            <a:r>
              <a:rPr lang="fi-FI" dirty="0"/>
              <a:t>. </a:t>
            </a:r>
            <a:r>
              <a:rPr lang="fi-FI" dirty="0" smtClean="0"/>
              <a:t>12/1,5 g/vrk </a:t>
            </a:r>
            <a:r>
              <a:rPr lang="fi-FI" dirty="0"/>
              <a:t>infuusio.                                      Säilyy 3 vko kylmässä + 27h lämpimässä (</a:t>
            </a:r>
            <a:r>
              <a:rPr lang="fi-FI" dirty="0" err="1"/>
              <a:t>max</a:t>
            </a:r>
            <a:r>
              <a:rPr lang="fi-FI" dirty="0"/>
              <a:t> 33°C).</a:t>
            </a:r>
          </a:p>
          <a:p>
            <a:pPr lvl="0">
              <a:spcAft>
                <a:spcPts val="1200"/>
              </a:spcAft>
            </a:pPr>
            <a:r>
              <a:rPr lang="fi-FI" b="1" dirty="0"/>
              <a:t>Vankomysiini</a:t>
            </a:r>
            <a:r>
              <a:rPr lang="fi-FI" dirty="0"/>
              <a:t>. Yleisesti pumpuilla toteutetaan                                           </a:t>
            </a:r>
            <a:r>
              <a:rPr lang="fi-FI" dirty="0" smtClean="0"/>
              <a:t>1,5 </a:t>
            </a:r>
            <a:r>
              <a:rPr lang="fi-FI" dirty="0"/>
              <a:t>g, 2 g, 2,5 g tai 3 g/vrk infuusio.                                                                                              Säilyy 2vko kylmässä + 48h lämpimässä (</a:t>
            </a:r>
            <a:r>
              <a:rPr lang="fi-FI" dirty="0" err="1"/>
              <a:t>max</a:t>
            </a:r>
            <a:r>
              <a:rPr lang="fi-FI" dirty="0"/>
              <a:t> 33°C</a:t>
            </a:r>
            <a:r>
              <a:rPr lang="fi-FI" dirty="0" smtClean="0"/>
              <a:t>).</a:t>
            </a:r>
          </a:p>
          <a:p>
            <a:pPr lvl="0">
              <a:spcAft>
                <a:spcPts val="1200"/>
              </a:spcAft>
            </a:pPr>
            <a:endParaRPr lang="fi-FI" dirty="0" smtClean="0"/>
          </a:p>
          <a:p>
            <a:pPr lvl="0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19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Tavoite infektiolääkärin näkökulmasta: mahdollisimman </a:t>
            </a:r>
            <a:r>
              <a:rPr lang="fi-FI" sz="3200" i="1" dirty="0" smtClean="0"/>
              <a:t>tehokasta</a:t>
            </a:r>
            <a:r>
              <a:rPr lang="fi-FI" sz="3200" dirty="0" smtClean="0"/>
              <a:t> hoitoa mahdollisimman </a:t>
            </a:r>
            <a:r>
              <a:rPr lang="fi-FI" sz="3200" i="1" dirty="0" smtClean="0"/>
              <a:t>kapeakirjoisella</a:t>
            </a:r>
            <a:r>
              <a:rPr lang="fi-FI" sz="3200" dirty="0" smtClean="0"/>
              <a:t> antibiootilla</a:t>
            </a:r>
            <a:endParaRPr lang="fi-FI" sz="32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026" y="1825625"/>
            <a:ext cx="67179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Ongelma: penisilliinit tulee annostella tiheästi, jotta pitoisuudet pysyvät tarpeeksi korkeana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Sairaalassa </a:t>
            </a:r>
            <a:r>
              <a:rPr lang="fi-FI" dirty="0" smtClean="0"/>
              <a:t>4-6 kertaa vuorokaudessa annosteltava </a:t>
            </a:r>
            <a:r>
              <a:rPr lang="fi-FI" dirty="0" err="1" smtClean="0"/>
              <a:t>i.v</a:t>
            </a:r>
            <a:r>
              <a:rPr lang="fi-FI" dirty="0" smtClean="0"/>
              <a:t> antibiootti onnistuu, mutta</a:t>
            </a:r>
          </a:p>
          <a:p>
            <a:pPr lvl="1"/>
            <a:r>
              <a:rPr lang="fi-FI" dirty="0" smtClean="0"/>
              <a:t>Vaikuttaa potilaan vuorokausirytmiin (yöllä </a:t>
            </a:r>
            <a:r>
              <a:rPr lang="fi-FI" dirty="0" err="1" smtClean="0"/>
              <a:t>ad</a:t>
            </a:r>
            <a:r>
              <a:rPr lang="fi-FI" dirty="0" smtClean="0"/>
              <a:t> 2 antokertaa)</a:t>
            </a:r>
          </a:p>
          <a:p>
            <a:pPr lvl="1"/>
            <a:r>
              <a:rPr lang="fi-FI" dirty="0" smtClean="0"/>
              <a:t>Joka antokerran yhteydessä kanyylia käsitellään – potentiaalinen infektioportti</a:t>
            </a:r>
          </a:p>
          <a:p>
            <a:pPr lvl="1"/>
            <a:r>
              <a:rPr lang="fi-FI" dirty="0" smtClean="0"/>
              <a:t>Potilaan </a:t>
            </a:r>
            <a:r>
              <a:rPr lang="fi-FI" dirty="0" err="1" smtClean="0"/>
              <a:t>komplianssi</a:t>
            </a:r>
            <a:r>
              <a:rPr lang="fi-FI" dirty="0" smtClean="0"/>
              <a:t> – onko paikalla? Esim. </a:t>
            </a:r>
            <a:r>
              <a:rPr lang="fi-FI" dirty="0" err="1" smtClean="0"/>
              <a:t>i.v</a:t>
            </a:r>
            <a:r>
              <a:rPr lang="fi-FI" dirty="0" smtClean="0"/>
              <a:t> huumeidenkäyttäjän </a:t>
            </a:r>
            <a:r>
              <a:rPr lang="fi-FI" dirty="0" err="1" smtClean="0"/>
              <a:t>staphylococcus</a:t>
            </a:r>
            <a:r>
              <a:rPr lang="fi-FI" dirty="0" smtClean="0"/>
              <a:t> </a:t>
            </a:r>
            <a:r>
              <a:rPr lang="fi-FI" dirty="0" err="1" smtClean="0"/>
              <a:t>aureus</a:t>
            </a:r>
            <a:r>
              <a:rPr lang="fi-FI" dirty="0" smtClean="0"/>
              <a:t> –infektio</a:t>
            </a:r>
          </a:p>
          <a:p>
            <a:r>
              <a:rPr lang="fi-FI" b="1" dirty="0" smtClean="0"/>
              <a:t>Kotisairaalassa </a:t>
            </a:r>
            <a:r>
              <a:rPr lang="fi-FI" dirty="0" smtClean="0"/>
              <a:t>yli 3 kertaa vrk:ssa tapahtuva antibioottiannostelu ei pääsääntöisesti onnistu</a:t>
            </a:r>
          </a:p>
          <a:p>
            <a:pPr lvl="1"/>
            <a:r>
              <a:rPr lang="fi-FI" smtClean="0"/>
              <a:t>Johtanut </a:t>
            </a:r>
            <a:r>
              <a:rPr lang="fi-FI" dirty="0" smtClean="0"/>
              <a:t>laajakirjoisten antibioottien tarpeettomaan käyttöön</a:t>
            </a:r>
          </a:p>
          <a:p>
            <a:pPr lvl="1"/>
            <a:r>
              <a:rPr lang="fi-FI" dirty="0" smtClean="0"/>
              <a:t>Haja-asutusalueilla suosittu kerran päivässä annostelua (</a:t>
            </a:r>
            <a:r>
              <a:rPr lang="fi-FI" dirty="0" err="1" smtClean="0"/>
              <a:t>keftriaksoni</a:t>
            </a:r>
            <a:r>
              <a:rPr lang="fi-FI" dirty="0" smtClean="0"/>
              <a:t>)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8328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Penisilliinipumput</a:t>
            </a:r>
            <a:r>
              <a:rPr lang="fi-FI" b="1" dirty="0"/>
              <a:t>: </a:t>
            </a:r>
            <a:r>
              <a:rPr lang="fi-FI" dirty="0" smtClean="0"/>
              <a:t>Bentsyylipenisilliini </a:t>
            </a:r>
            <a:r>
              <a:rPr lang="fi-FI" dirty="0"/>
              <a:t>ja </a:t>
            </a:r>
            <a:r>
              <a:rPr lang="fi-FI" dirty="0" err="1"/>
              <a:t>Kloksasilliini</a:t>
            </a:r>
            <a:r>
              <a:rPr lang="fi-FI" dirty="0"/>
              <a:t>.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Pumpun </a:t>
            </a:r>
            <a:r>
              <a:rPr lang="fi-FI" dirty="0"/>
              <a:t>vaihto </a:t>
            </a:r>
            <a:r>
              <a:rPr lang="fi-FI" dirty="0" smtClean="0"/>
              <a:t>kerran vuorokaudessa</a:t>
            </a:r>
          </a:p>
          <a:p>
            <a:r>
              <a:rPr lang="fi-FI" dirty="0" smtClean="0"/>
              <a:t>Potilaan hyöty etenkin haja-asutusalueilla – jos kotisairaala/KSH ei ole käytettävissä, voi potilas käydä kerran vuorokaudessa terveyskeskuksessa antibioottipumpun vaihdossa</a:t>
            </a:r>
          </a:p>
          <a:p>
            <a:r>
              <a:rPr lang="fi-FI" dirty="0" smtClean="0"/>
              <a:t>Myös isommissa kaupungeissa vähentää kolmannekseen käyntikertoja </a:t>
            </a:r>
            <a:endParaRPr lang="fi-F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/>
              <a:t>Esim</a:t>
            </a:r>
            <a:r>
              <a:rPr lang="fi-FI" dirty="0"/>
              <a:t>.</a:t>
            </a:r>
            <a:r>
              <a:rPr lang="fi-FI" dirty="0" smtClean="0"/>
              <a:t> Oulussa kotisairaalassa mahdollisuus valita bentsyylipenisilliini eli ensisijainen hoito ruusuun </a:t>
            </a:r>
            <a:r>
              <a:rPr lang="fi-FI" dirty="0" err="1" smtClean="0"/>
              <a:t>kefuroksiimin</a:t>
            </a:r>
            <a:r>
              <a:rPr lang="fi-FI" dirty="0" smtClean="0"/>
              <a:t> sijasta</a:t>
            </a:r>
            <a:endParaRPr lang="fi-FI" dirty="0"/>
          </a:p>
          <a:p>
            <a:r>
              <a:rPr lang="fi-FI" dirty="0" smtClean="0"/>
              <a:t>Sairaalassa: </a:t>
            </a:r>
            <a:r>
              <a:rPr lang="fi-FI" dirty="0"/>
              <a:t>vapauttaa hoitajaresursseja (12 käyntiä, infuusion aloitus ja lopetus)</a:t>
            </a:r>
          </a:p>
        </p:txBody>
      </p:sp>
    </p:spTree>
    <p:extLst>
      <p:ext uri="{BB962C8B-B14F-4D97-AF65-F5344CB8AC3E}">
        <p14:creationId xmlns:p14="http://schemas.microsoft.com/office/powerpoint/2010/main" val="16538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5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35A0DA8D-8330-4FA8-9A68-B4F9C3381C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</a:blip>
          <a:srcRect r="2" b="13134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B64B21D-0FEF-4CEB-AA0B-81F64EC2E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Erysipelas ja selluliitti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2C7447-7D74-4748-9C11-076B39F8E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8181" y="2957665"/>
            <a:ext cx="9792471" cy="31714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Ruusutulehdus</a:t>
            </a:r>
            <a:r>
              <a:rPr lang="en-US" sz="2400" dirty="0">
                <a:solidFill>
                  <a:srgbClr val="FFFFFF"/>
                </a:solidFill>
              </a:rPr>
              <a:t> on </a:t>
            </a:r>
            <a:r>
              <a:rPr lang="en-US" sz="2400" dirty="0" err="1">
                <a:solidFill>
                  <a:srgbClr val="FFFFFF"/>
                </a:solidFill>
              </a:rPr>
              <a:t>ihon</a:t>
            </a:r>
            <a:r>
              <a:rPr lang="en-US" sz="2400" dirty="0">
                <a:solidFill>
                  <a:srgbClr val="FFFFFF"/>
                </a:solidFill>
              </a:rPr>
              <a:t> ja </a:t>
            </a:r>
            <a:r>
              <a:rPr lang="en-US" sz="2400" dirty="0" err="1">
                <a:solidFill>
                  <a:srgbClr val="FFFFFF"/>
                </a:solidFill>
              </a:rPr>
              <a:t>ihonalaiskudoksen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akuutti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yleisoireinen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bakteeri-infektio</a:t>
            </a:r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err="1" smtClean="0">
                <a:solidFill>
                  <a:srgbClr val="FFFFFF"/>
                </a:solidFill>
              </a:rPr>
              <a:t>Yleensä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A-</a:t>
            </a:r>
            <a:r>
              <a:rPr lang="en-US" sz="2400" b="1" dirty="0" err="1" smtClean="0">
                <a:solidFill>
                  <a:srgbClr val="FFFFFF"/>
                </a:solidFill>
              </a:rPr>
              <a:t>ryhmän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</a:rPr>
              <a:t>beetahemolyyttisen</a:t>
            </a:r>
            <a:r>
              <a:rPr lang="en-US" sz="2400" b="1" dirty="0">
                <a:solidFill>
                  <a:srgbClr val="FFFFFF"/>
                </a:solidFill>
              </a:rPr>
              <a:t> </a:t>
            </a:r>
            <a:r>
              <a:rPr lang="en-US" sz="2400" b="1" dirty="0" err="1" smtClean="0">
                <a:solidFill>
                  <a:srgbClr val="FFFFFF"/>
                </a:solidFill>
              </a:rPr>
              <a:t>streptokokin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aiheuttama</a:t>
            </a: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err="1" smtClean="0">
                <a:solidFill>
                  <a:srgbClr val="FFFFFF"/>
                </a:solidFill>
                <a:cs typeface="Calibri"/>
              </a:rPr>
              <a:t>Yleisiä</a:t>
            </a:r>
            <a:r>
              <a:rPr lang="en-US" sz="2400" dirty="0" smtClean="0">
                <a:solidFill>
                  <a:srgbClr val="FFFFFF"/>
                </a:solidFill>
                <a:cs typeface="Calibri"/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  <a:cs typeface="Calibri"/>
              </a:rPr>
              <a:t>hoidetaan</a:t>
            </a:r>
            <a:r>
              <a:rPr lang="en-US" sz="240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cs typeface="Calibri"/>
              </a:rPr>
              <a:t>pääsääntöisesti</a:t>
            </a:r>
            <a:r>
              <a:rPr lang="en-US" sz="240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cs typeface="Calibri"/>
              </a:rPr>
              <a:t>perusterveydenhuollossa</a:t>
            </a:r>
            <a:endParaRPr lang="en-US" sz="2400" b="1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9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Antibioottihoito </a:t>
            </a:r>
            <a:r>
              <a:rPr lang="fi-FI" b="1" dirty="0" err="1" smtClean="0"/>
              <a:t>erysipelaksessa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>
                <a:cs typeface="Calibri"/>
              </a:rPr>
              <a:t>Aloitetaan</a:t>
            </a:r>
            <a:r>
              <a:rPr lang="fi-FI" dirty="0">
                <a:cs typeface="Calibri"/>
              </a:rPr>
              <a:t> pääsääntöisesti </a:t>
            </a:r>
            <a:r>
              <a:rPr lang="fi-FI" b="1" dirty="0">
                <a:cs typeface="Calibri"/>
              </a:rPr>
              <a:t>suonensisäisesti</a:t>
            </a:r>
          </a:p>
          <a:p>
            <a:r>
              <a:rPr lang="fi-FI" dirty="0"/>
              <a:t>Halutaan kattaa streptokokit: </a:t>
            </a:r>
            <a:r>
              <a:rPr lang="fi-FI" b="1" dirty="0" smtClean="0"/>
              <a:t>Bentsyylipenisilliini</a:t>
            </a:r>
            <a:r>
              <a:rPr lang="fi-FI" dirty="0"/>
              <a:t> </a:t>
            </a:r>
            <a:r>
              <a:rPr lang="fi-FI" dirty="0" smtClean="0"/>
              <a:t>(2-)5 </a:t>
            </a:r>
            <a:r>
              <a:rPr lang="fi-FI" dirty="0"/>
              <a:t>MIU x 4 </a:t>
            </a:r>
            <a:r>
              <a:rPr lang="fi-FI" dirty="0" err="1"/>
              <a:t>i.v</a:t>
            </a:r>
            <a:endParaRPr lang="fi-FI" dirty="0">
              <a:cs typeface="Calibri"/>
            </a:endParaRPr>
          </a:p>
          <a:p>
            <a:pPr lvl="1"/>
            <a:r>
              <a:rPr lang="fi-FI" dirty="0" smtClean="0">
                <a:cs typeface="Calibri"/>
              </a:rPr>
              <a:t>Jatkohoitona</a:t>
            </a:r>
            <a:r>
              <a:rPr lang="fi-FI" b="1" dirty="0">
                <a:cs typeface="Calibri"/>
              </a:rPr>
              <a:t> V-penisilliini</a:t>
            </a:r>
            <a:r>
              <a:rPr lang="fi-FI" dirty="0">
                <a:cs typeface="Calibri"/>
              </a:rPr>
              <a:t> 1-1.5 MIU x </a:t>
            </a:r>
            <a:r>
              <a:rPr lang="fi-FI" dirty="0" smtClean="0">
                <a:cs typeface="Calibri"/>
              </a:rPr>
              <a:t>3 </a:t>
            </a:r>
            <a:r>
              <a:rPr lang="fi-FI" dirty="0" err="1" smtClean="0">
                <a:cs typeface="Calibri"/>
              </a:rPr>
              <a:t>p.o</a:t>
            </a:r>
            <a:r>
              <a:rPr lang="fi-FI" dirty="0" smtClean="0">
                <a:cs typeface="Calibri"/>
              </a:rPr>
              <a:t>, </a:t>
            </a:r>
            <a:r>
              <a:rPr lang="fi-FI" dirty="0">
                <a:cs typeface="Calibri"/>
              </a:rPr>
              <a:t>kun vaste saatu </a:t>
            </a:r>
          </a:p>
          <a:p>
            <a:pPr lvl="1"/>
            <a:r>
              <a:rPr lang="fi-FI" dirty="0">
                <a:cs typeface="Calibri"/>
              </a:rPr>
              <a:t>Ab hoidon kesto </a:t>
            </a:r>
            <a:r>
              <a:rPr lang="fi-FI" dirty="0" err="1">
                <a:cs typeface="Calibri"/>
              </a:rPr>
              <a:t>yht</a:t>
            </a:r>
            <a:r>
              <a:rPr lang="fi-FI" dirty="0">
                <a:cs typeface="Calibri"/>
              </a:rPr>
              <a:t> 7-14 vrk</a:t>
            </a:r>
          </a:p>
          <a:p>
            <a:r>
              <a:rPr lang="fi-FI" dirty="0">
                <a:cs typeface="Calibri"/>
              </a:rPr>
              <a:t>Jos halutaan kattaa </a:t>
            </a:r>
            <a:r>
              <a:rPr lang="fi-FI" dirty="0" err="1">
                <a:cs typeface="Calibri"/>
              </a:rPr>
              <a:t>s.aureus</a:t>
            </a:r>
            <a:r>
              <a:rPr lang="fi-FI" dirty="0">
                <a:cs typeface="Calibri"/>
              </a:rPr>
              <a:t>, käytetään </a:t>
            </a:r>
            <a:r>
              <a:rPr lang="fi-FI" dirty="0" smtClean="0">
                <a:cs typeface="Calibri"/>
              </a:rPr>
              <a:t>stafylokokkipenisilliinejä</a:t>
            </a:r>
          </a:p>
          <a:p>
            <a:pPr lvl="1"/>
            <a:r>
              <a:rPr lang="fi-FI" dirty="0">
                <a:cs typeface="Calibri"/>
              </a:rPr>
              <a:t>Haavainfektio, </a:t>
            </a:r>
            <a:r>
              <a:rPr lang="fi-FI" dirty="0" smtClean="0">
                <a:cs typeface="Calibri"/>
              </a:rPr>
              <a:t>paise</a:t>
            </a:r>
            <a:endParaRPr lang="fi-FI" dirty="0">
              <a:cs typeface="Calibri"/>
            </a:endParaRPr>
          </a:p>
          <a:p>
            <a:endParaRPr lang="fi-FI" dirty="0" smtClean="0">
              <a:cs typeface="Calibri"/>
            </a:endParaRPr>
          </a:p>
          <a:p>
            <a:r>
              <a:rPr lang="fi-FI" dirty="0" smtClean="0">
                <a:cs typeface="Calibri"/>
              </a:rPr>
              <a:t>Allergiassa </a:t>
            </a:r>
            <a:r>
              <a:rPr lang="fi-FI" dirty="0">
                <a:cs typeface="Calibri"/>
              </a:rPr>
              <a:t>vaihtoehtona </a:t>
            </a:r>
            <a:r>
              <a:rPr lang="fi-FI" dirty="0" err="1">
                <a:cs typeface="Calibri"/>
              </a:rPr>
              <a:t>kefuroksiimi</a:t>
            </a:r>
            <a:endParaRPr lang="fi-FI" dirty="0">
              <a:cs typeface="Calibri"/>
            </a:endParaRPr>
          </a:p>
          <a:p>
            <a:r>
              <a:rPr lang="fi-FI" dirty="0" err="1">
                <a:cs typeface="Calibri"/>
              </a:rPr>
              <a:t>Klindamysiiniä</a:t>
            </a:r>
            <a:r>
              <a:rPr lang="fi-FI" dirty="0">
                <a:cs typeface="Calibri"/>
              </a:rPr>
              <a:t> käytetään vain, jos sekä </a:t>
            </a:r>
            <a:r>
              <a:rPr lang="fi-FI" dirty="0" smtClean="0">
                <a:cs typeface="Calibri"/>
              </a:rPr>
              <a:t>penisilliini- </a:t>
            </a:r>
            <a:r>
              <a:rPr lang="fi-FI" dirty="0">
                <a:cs typeface="Calibri"/>
              </a:rPr>
              <a:t>että </a:t>
            </a:r>
            <a:r>
              <a:rPr lang="fi-FI" dirty="0" err="1">
                <a:cs typeface="Calibri"/>
              </a:rPr>
              <a:t>kefalosporiini</a:t>
            </a:r>
            <a:r>
              <a:rPr lang="fi-FI" dirty="0">
                <a:cs typeface="Calibri"/>
              </a:rPr>
              <a:t>-allergia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11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Bentsyylipenisilliini-infuusio </a:t>
            </a:r>
            <a:r>
              <a:rPr lang="fi-FI" dirty="0"/>
              <a:t>ruusun hoidossa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Yleisin käyttöaihe, ei vaadi infektiolääkärin konsultaatiota</a:t>
            </a:r>
          </a:p>
          <a:p>
            <a:r>
              <a:rPr lang="fi-FI" dirty="0" smtClean="0"/>
              <a:t>Annos </a:t>
            </a:r>
            <a:r>
              <a:rPr lang="fi-FI" b="1" dirty="0"/>
              <a:t>10 MIU/ 24 </a:t>
            </a:r>
            <a:r>
              <a:rPr lang="fi-FI" b="1" dirty="0" smtClean="0"/>
              <a:t>h</a:t>
            </a:r>
            <a:r>
              <a:rPr lang="fi-FI" dirty="0" smtClean="0"/>
              <a:t> (osaksi käytössä 12 MIU)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dirty="0" smtClean="0"/>
              <a:t>kontraindikaationa GFR &lt;10 tai penisilliiniallergia</a:t>
            </a:r>
          </a:p>
          <a:p>
            <a:r>
              <a:rPr lang="fi-FI" dirty="0"/>
              <a:t>J</a:t>
            </a:r>
            <a:r>
              <a:rPr lang="fi-FI" dirty="0" smtClean="0"/>
              <a:t>os streptokokki myös veressä, konsultoi </a:t>
            </a:r>
            <a:r>
              <a:rPr lang="fi-FI" dirty="0"/>
              <a:t>infektiolääkäriä</a:t>
            </a:r>
            <a:endParaRPr lang="fi-FI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/>
              <a:t> tilanteen mukaan annosnosto </a:t>
            </a:r>
            <a:r>
              <a:rPr lang="fi-FI" dirty="0"/>
              <a:t>20 MIU/24 </a:t>
            </a:r>
            <a:r>
              <a:rPr lang="fi-FI" dirty="0" smtClean="0"/>
              <a:t>h</a:t>
            </a:r>
          </a:p>
          <a:p>
            <a:r>
              <a:rPr lang="fi-FI" dirty="0" smtClean="0"/>
              <a:t>Oulussa kotisairaalassa otettu käyttöön v. 2021 alussa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02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Kloksasilliini</a:t>
            </a:r>
            <a:r>
              <a:rPr lang="fi-FI" dirty="0"/>
              <a:t> </a:t>
            </a:r>
            <a:r>
              <a:rPr lang="fi-FI" dirty="0" smtClean="0"/>
              <a:t>– ottaisinko käyttöön myös vuodeosastolla?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Infuusiohoito on mahdollistanut </a:t>
            </a:r>
            <a:r>
              <a:rPr lang="fi-FI" dirty="0" err="1" smtClean="0"/>
              <a:t>kloksasilliinin</a:t>
            </a:r>
            <a:r>
              <a:rPr lang="fi-FI" dirty="0" smtClean="0"/>
              <a:t> annostelun myös </a:t>
            </a:r>
            <a:r>
              <a:rPr lang="fi-FI" b="1" dirty="0" smtClean="0"/>
              <a:t>kotisairaalassa</a:t>
            </a:r>
          </a:p>
          <a:p>
            <a:r>
              <a:rPr lang="fi-FI" dirty="0"/>
              <a:t>Annos 12g/vrk eli vastaa annostelua </a:t>
            </a:r>
            <a:r>
              <a:rPr lang="fi-FI" dirty="0" smtClean="0"/>
              <a:t>2 </a:t>
            </a:r>
            <a:r>
              <a:rPr lang="fi-FI" dirty="0"/>
              <a:t>g x </a:t>
            </a:r>
            <a:r>
              <a:rPr lang="fi-FI" dirty="0" smtClean="0"/>
              <a:t>6 </a:t>
            </a:r>
            <a:r>
              <a:rPr lang="fi-FI" dirty="0" err="1" smtClean="0"/>
              <a:t>i.v</a:t>
            </a:r>
            <a:endParaRPr lang="fi-FI" dirty="0" smtClean="0"/>
          </a:p>
          <a:p>
            <a:r>
              <a:rPr lang="fi-FI" dirty="0"/>
              <a:t>Hoidot usein pitkiä ja vaatii tuolloin </a:t>
            </a:r>
            <a:r>
              <a:rPr lang="fi-FI" b="1" dirty="0"/>
              <a:t>sentraalisen suoniyhteyden</a:t>
            </a:r>
            <a:r>
              <a:rPr lang="fi-FI" dirty="0"/>
              <a:t>!</a:t>
            </a:r>
          </a:p>
          <a:p>
            <a:r>
              <a:rPr lang="fi-FI" b="1" dirty="0" err="1" smtClean="0"/>
              <a:t>S.aureus</a:t>
            </a:r>
            <a:r>
              <a:rPr lang="fi-FI" b="1" dirty="0" smtClean="0"/>
              <a:t> </a:t>
            </a:r>
            <a:r>
              <a:rPr lang="fi-FI" b="1" dirty="0" err="1" smtClean="0"/>
              <a:t>bakteremia</a:t>
            </a:r>
            <a:r>
              <a:rPr lang="fi-FI" b="1" dirty="0" smtClean="0"/>
              <a:t> </a:t>
            </a:r>
            <a:r>
              <a:rPr lang="fi-FI" dirty="0" smtClean="0"/>
              <a:t>(vaatii yleensä 4 vk </a:t>
            </a:r>
            <a:r>
              <a:rPr lang="fi-FI" dirty="0" err="1" smtClean="0"/>
              <a:t>i.v</a:t>
            </a:r>
            <a:r>
              <a:rPr lang="fi-FI" dirty="0" smtClean="0"/>
              <a:t> hoidon)</a:t>
            </a:r>
          </a:p>
          <a:p>
            <a:endParaRPr lang="fi-FI" sz="2400" dirty="0" smtClean="0"/>
          </a:p>
          <a:p>
            <a:r>
              <a:rPr lang="fi-FI" sz="2400" dirty="0" err="1" smtClean="0"/>
              <a:t>S.aureuksen</a:t>
            </a:r>
            <a:r>
              <a:rPr lang="fi-FI" sz="2400" dirty="0" smtClean="0"/>
              <a:t> aiheuttamat vierasesineinfektiot (etenkin tekonivel-infektiot, joissa vähintään 4 vk </a:t>
            </a:r>
            <a:r>
              <a:rPr lang="fi-FI" sz="2400" dirty="0" err="1" smtClean="0"/>
              <a:t>i.v</a:t>
            </a:r>
            <a:r>
              <a:rPr lang="fi-FI" sz="2400" dirty="0" smtClean="0"/>
              <a:t> hoito)</a:t>
            </a:r>
          </a:p>
          <a:p>
            <a:r>
              <a:rPr lang="fi-FI" sz="2400" dirty="0" err="1" smtClean="0"/>
              <a:t>Erysipelas</a:t>
            </a:r>
            <a:r>
              <a:rPr lang="fi-FI" sz="2400" dirty="0" smtClean="0"/>
              <a:t>, silloin kuin halutaan kattaa myös </a:t>
            </a:r>
            <a:r>
              <a:rPr lang="fi-FI" sz="2400" dirty="0" err="1" smtClean="0"/>
              <a:t>s.aureus</a:t>
            </a:r>
            <a:endParaRPr lang="fi-FI" sz="2400" dirty="0" smtClean="0"/>
          </a:p>
          <a:p>
            <a:r>
              <a:rPr lang="fi-FI" sz="2400" dirty="0" smtClean="0"/>
              <a:t>Myös muiden </a:t>
            </a:r>
            <a:r>
              <a:rPr lang="fi-FI" sz="2400" dirty="0" err="1" smtClean="0"/>
              <a:t>kloksasilliinille</a:t>
            </a:r>
            <a:r>
              <a:rPr lang="fi-FI" sz="2400" dirty="0" smtClean="0"/>
              <a:t> herkkien stafylokokkien aiheuttamat infektiot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73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Piperasilliini-tatsobaktaami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On käytetty jo vuosia Oulussa kotisairaalassa (nykyään tulee </a:t>
            </a:r>
            <a:r>
              <a:rPr lang="fi-FI" dirty="0" err="1" smtClean="0"/>
              <a:t>YA:n</a:t>
            </a:r>
            <a:r>
              <a:rPr lang="fi-FI" dirty="0" smtClean="0"/>
              <a:t> apteekista) </a:t>
            </a:r>
          </a:p>
          <a:p>
            <a:r>
              <a:rPr lang="fi-FI" dirty="0" smtClean="0"/>
              <a:t>Annos 12/1.5 g/vrk eli vastaa annostelua 4 g x 3 </a:t>
            </a:r>
            <a:r>
              <a:rPr lang="fi-FI" dirty="0" err="1" smtClean="0"/>
              <a:t>i.v</a:t>
            </a:r>
            <a:endParaRPr lang="fi-FI" dirty="0" smtClean="0"/>
          </a:p>
          <a:p>
            <a:r>
              <a:rPr lang="fi-FI" dirty="0" smtClean="0"/>
              <a:t>Huomattavan </a:t>
            </a:r>
            <a:r>
              <a:rPr lang="fi-FI" b="1" dirty="0" smtClean="0"/>
              <a:t>laajakirjoinen</a:t>
            </a:r>
            <a:r>
              <a:rPr lang="fi-FI" dirty="0" smtClean="0"/>
              <a:t>, joten </a:t>
            </a:r>
            <a:r>
              <a:rPr lang="fi-FI" dirty="0" err="1" smtClean="0"/>
              <a:t>piperasilliini-tatsobaktaamia</a:t>
            </a:r>
            <a:r>
              <a:rPr lang="fi-FI" dirty="0" smtClean="0"/>
              <a:t> ei tule valita pelkästään helpon annostelun vuoksi silloin kun kapeampikirjoinen vaihtoehto on mahdollinen!</a:t>
            </a:r>
          </a:p>
          <a:p>
            <a:r>
              <a:rPr lang="fi-FI" dirty="0" err="1" smtClean="0"/>
              <a:t>Gastrokirurgiset</a:t>
            </a:r>
            <a:r>
              <a:rPr lang="fi-FI" dirty="0" smtClean="0"/>
              <a:t> infektiot</a:t>
            </a:r>
          </a:p>
          <a:p>
            <a:r>
              <a:rPr lang="fi-FI" b="1" dirty="0" smtClean="0"/>
              <a:t>EI </a:t>
            </a:r>
            <a:r>
              <a:rPr lang="fi-FI" dirty="0" smtClean="0"/>
              <a:t>vaikeassa munuaisten vajaatoiminnassa (GFR &lt;20)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19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Vankomysiini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Yleisin pitkäaikainen käyttöaihe on ortopediset vierasesineinfektiot (resistentit </a:t>
            </a:r>
            <a:r>
              <a:rPr lang="fi-FI" dirty="0" err="1" smtClean="0"/>
              <a:t>koagulaasinegatiiviset</a:t>
            </a:r>
            <a:r>
              <a:rPr lang="fi-FI" dirty="0" smtClean="0"/>
              <a:t> </a:t>
            </a:r>
            <a:r>
              <a:rPr lang="fi-FI" dirty="0" err="1" smtClean="0"/>
              <a:t>staphylokokit</a:t>
            </a:r>
            <a:r>
              <a:rPr lang="fi-FI" dirty="0" smtClean="0"/>
              <a:t>)</a:t>
            </a:r>
          </a:p>
          <a:p>
            <a:r>
              <a:rPr lang="fi-FI" dirty="0" smtClean="0"/>
              <a:t>Kanyylisepsikset (hoitoajat lyhyempiä)</a:t>
            </a:r>
          </a:p>
          <a:p>
            <a:r>
              <a:rPr lang="fi-FI" dirty="0" smtClean="0"/>
              <a:t>Neurokirurgiset infektiot</a:t>
            </a:r>
          </a:p>
          <a:p>
            <a:r>
              <a:rPr lang="fi-FI" dirty="0" smtClean="0"/>
              <a:t>Komplisoituneet </a:t>
            </a:r>
            <a:r>
              <a:rPr lang="fi-FI" dirty="0" err="1" smtClean="0"/>
              <a:t>gastrokirurgiset</a:t>
            </a:r>
            <a:r>
              <a:rPr lang="fi-FI" dirty="0" smtClean="0"/>
              <a:t> infektiot (katetaan </a:t>
            </a:r>
            <a:r>
              <a:rPr lang="fi-FI" dirty="0" err="1" smtClean="0"/>
              <a:t>enterococcus</a:t>
            </a:r>
            <a:r>
              <a:rPr lang="fi-FI" dirty="0" smtClean="0"/>
              <a:t> </a:t>
            </a:r>
            <a:r>
              <a:rPr lang="fi-FI" dirty="0" err="1" smtClean="0"/>
              <a:t>faecium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r>
              <a:rPr lang="fi-FI" dirty="0" smtClean="0"/>
              <a:t>Osassa kotisairaaloita/</a:t>
            </a:r>
            <a:r>
              <a:rPr lang="fi-FI" dirty="0" err="1" smtClean="0"/>
              <a:t>KSH:ta</a:t>
            </a:r>
            <a:r>
              <a:rPr lang="fi-FI" dirty="0" smtClean="0"/>
              <a:t> </a:t>
            </a:r>
            <a:r>
              <a:rPr lang="fi-FI" dirty="0" err="1" smtClean="0"/>
              <a:t>vankomysiinihoito</a:t>
            </a:r>
            <a:r>
              <a:rPr lang="fi-FI" dirty="0" smtClean="0"/>
              <a:t> ei onnistu 2 kertaa vuorokaudessa pitkän infuusioajan vuoksi (4 käyntiä/vrk)</a:t>
            </a:r>
          </a:p>
        </p:txBody>
      </p:sp>
    </p:spTree>
    <p:extLst>
      <p:ext uri="{BB962C8B-B14F-4D97-AF65-F5344CB8AC3E}">
        <p14:creationId xmlns:p14="http://schemas.microsoft.com/office/powerpoint/2010/main" val="38517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Antibioottien annostelu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 smtClean="0"/>
              <a:t>P.o</a:t>
            </a:r>
            <a:r>
              <a:rPr lang="fi-FI" dirty="0" smtClean="0"/>
              <a:t> yleisin, joskus NML/</a:t>
            </a:r>
            <a:r>
              <a:rPr lang="fi-FI" dirty="0" err="1" smtClean="0"/>
              <a:t>PEG:n</a:t>
            </a:r>
            <a:r>
              <a:rPr lang="fi-FI" dirty="0" smtClean="0"/>
              <a:t> kautta</a:t>
            </a:r>
          </a:p>
          <a:p>
            <a:r>
              <a:rPr lang="fi-FI" dirty="0" err="1" smtClean="0"/>
              <a:t>I.m</a:t>
            </a:r>
            <a:r>
              <a:rPr lang="fi-FI" dirty="0" smtClean="0"/>
              <a:t> lähinnä estolääkitykset (ruusu)</a:t>
            </a:r>
          </a:p>
          <a:p>
            <a:r>
              <a:rPr lang="fi-FI" dirty="0" smtClean="0"/>
              <a:t>Suonensisäinen (</a:t>
            </a:r>
            <a:r>
              <a:rPr lang="fi-FI" dirty="0" err="1" smtClean="0"/>
              <a:t>i.v</a:t>
            </a:r>
            <a:r>
              <a:rPr lang="fi-FI" dirty="0" smtClean="0"/>
              <a:t>) annostelu yleistä sairaalassa ja terveyskeskusten vuodeosastolla sekä myös potilaalle kotiin</a:t>
            </a:r>
          </a:p>
          <a:p>
            <a:pPr lvl="1"/>
            <a:r>
              <a:rPr lang="fi-FI" b="1" dirty="0" err="1" smtClean="0"/>
              <a:t>Stoossi</a:t>
            </a:r>
            <a:r>
              <a:rPr lang="fi-FI" dirty="0" smtClean="0"/>
              <a:t>, huippupitoisuus nopeasti, vain murto-osa antibiooteista (3-5 min)</a:t>
            </a:r>
          </a:p>
          <a:p>
            <a:pPr lvl="1"/>
            <a:r>
              <a:rPr lang="fi-FI" b="1" dirty="0" smtClean="0"/>
              <a:t>”Perinteinen” infuusio</a:t>
            </a:r>
            <a:r>
              <a:rPr lang="fi-FI" dirty="0" smtClean="0"/>
              <a:t> </a:t>
            </a:r>
            <a:r>
              <a:rPr lang="fi-FI" dirty="0" err="1" smtClean="0"/>
              <a:t>yl</a:t>
            </a:r>
            <a:r>
              <a:rPr lang="fi-FI" dirty="0" smtClean="0"/>
              <a:t> 30 - 60  min, </a:t>
            </a:r>
            <a:r>
              <a:rPr lang="fi-FI" dirty="0" err="1" smtClean="0"/>
              <a:t>vankomysiini</a:t>
            </a:r>
            <a:r>
              <a:rPr lang="fi-FI" dirty="0" smtClean="0"/>
              <a:t> 2 g ohjeistettu kesto    ~3.5 h! (10 mg/min)</a:t>
            </a:r>
          </a:p>
          <a:p>
            <a:pPr lvl="1"/>
            <a:r>
              <a:rPr lang="fi-FI" dirty="0" smtClean="0"/>
              <a:t> Hidas infuusio – esim. </a:t>
            </a:r>
            <a:r>
              <a:rPr lang="fi-FI" dirty="0" err="1" smtClean="0"/>
              <a:t>piperasilliini-tatsobaktaami</a:t>
            </a:r>
            <a:r>
              <a:rPr lang="fi-FI" dirty="0" smtClean="0"/>
              <a:t> 4 h infuusio, </a:t>
            </a:r>
            <a:r>
              <a:rPr lang="fi-FI" dirty="0" err="1" smtClean="0"/>
              <a:t>meropeneemi</a:t>
            </a:r>
            <a:r>
              <a:rPr lang="fi-FI" dirty="0" smtClean="0"/>
              <a:t> 2 g 3 h infuusio x 3</a:t>
            </a:r>
          </a:p>
          <a:p>
            <a:pPr lvl="1"/>
            <a:r>
              <a:rPr lang="fi-FI" b="1" dirty="0" smtClean="0"/>
              <a:t>Jatkuva infuusio</a:t>
            </a:r>
            <a:r>
              <a:rPr lang="fi-FI" dirty="0" smtClean="0"/>
              <a:t> – ei merkittäviä pitoisuusvaihteluja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46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Oulussa kotisairaala vaihtaa itsenäisesti osalta potilaista </a:t>
            </a:r>
            <a:r>
              <a:rPr lang="fi-FI" dirty="0" err="1" smtClean="0"/>
              <a:t>vankomysiinibolukset</a:t>
            </a:r>
            <a:r>
              <a:rPr lang="fi-FI" dirty="0" smtClean="0"/>
              <a:t> infuusioon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Ennen siirtoa jatkohoitoon tulee huomioida, että jatkuva </a:t>
            </a:r>
            <a:r>
              <a:rPr lang="fi-FI" dirty="0" err="1"/>
              <a:t>vankomysiini</a:t>
            </a:r>
            <a:r>
              <a:rPr lang="fi-FI" dirty="0"/>
              <a:t>-infuusio vaatii </a:t>
            </a:r>
            <a:r>
              <a:rPr lang="fi-FI" b="1" dirty="0"/>
              <a:t>sentraalisen suoniyhteyden</a:t>
            </a:r>
            <a:r>
              <a:rPr lang="fi-FI" dirty="0"/>
              <a:t> (CVK/ </a:t>
            </a:r>
            <a:r>
              <a:rPr lang="fi-FI" dirty="0" smtClean="0"/>
              <a:t>PICC tai vastaava) </a:t>
            </a:r>
            <a:endParaRPr lang="fi-F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Kanylointipyynnössä maininta </a:t>
            </a:r>
            <a:r>
              <a:rPr lang="fi-FI" dirty="0" smtClean="0"/>
              <a:t>jatkuvasta </a:t>
            </a:r>
            <a:r>
              <a:rPr lang="fi-FI" dirty="0" err="1" smtClean="0"/>
              <a:t>vankomysiini</a:t>
            </a:r>
            <a:r>
              <a:rPr lang="fi-FI" dirty="0" smtClean="0"/>
              <a:t>-infuusiosta, </a:t>
            </a:r>
            <a:r>
              <a:rPr lang="fi-FI" dirty="0"/>
              <a:t>jolloin laitetaan suureen suoneen (perifeeriset suonet ärtyvät)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Pääsääntöisesti muita infuusioita varten tarvitaan toinen suoniyhteys (lyhyestä keskeytyksestä ei haittaa)</a:t>
            </a:r>
          </a:p>
          <a:p>
            <a:endParaRPr lang="fi-FI" dirty="0" smtClean="0"/>
          </a:p>
          <a:p>
            <a:r>
              <a:rPr lang="fi-FI" dirty="0" smtClean="0"/>
              <a:t>Jos infuusio aloitetaan jo sairaalassa, tulee sentraalinen suoniyhteys asentaa ennen infuusion aloitusta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75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Vankomysiinipumput</a:t>
            </a:r>
            <a:r>
              <a:rPr lang="fi-FI" dirty="0" smtClean="0"/>
              <a:t> </a:t>
            </a:r>
            <a:r>
              <a:rPr lang="fi-FI" dirty="0" err="1" smtClean="0"/>
              <a:t>OYS:ssa</a:t>
            </a:r>
            <a:r>
              <a:rPr lang="fi-FI" dirty="0" smtClean="0"/>
              <a:t> (ortopedia)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Kohdepotilas: </a:t>
            </a:r>
            <a:r>
              <a:rPr lang="fi-FI" b="1" dirty="0" smtClean="0"/>
              <a:t>bakteeri tiedossa</a:t>
            </a:r>
            <a:r>
              <a:rPr lang="fi-FI" dirty="0" smtClean="0"/>
              <a:t> (</a:t>
            </a:r>
            <a:r>
              <a:rPr lang="fi-FI" dirty="0" err="1" smtClean="0"/>
              <a:t>yl</a:t>
            </a:r>
            <a:r>
              <a:rPr lang="fi-FI" dirty="0" smtClean="0"/>
              <a:t>. resistentti </a:t>
            </a:r>
            <a:r>
              <a:rPr lang="fi-FI" dirty="0" err="1" smtClean="0"/>
              <a:t>staphylococcus</a:t>
            </a:r>
            <a:r>
              <a:rPr lang="fi-FI" dirty="0" smtClean="0"/>
              <a:t> epidermidis) ja potilas soveltuu </a:t>
            </a:r>
            <a:r>
              <a:rPr lang="fi-FI" b="1" dirty="0" smtClean="0"/>
              <a:t>kotisairaalan</a:t>
            </a:r>
            <a:r>
              <a:rPr lang="fi-FI" dirty="0" smtClean="0"/>
              <a:t> potilaaksi</a:t>
            </a:r>
          </a:p>
          <a:p>
            <a:r>
              <a:rPr lang="fi-FI" dirty="0" smtClean="0"/>
              <a:t>Infektiolääkäri tekee päätöksen pumppuhoidon aloituksesta</a:t>
            </a:r>
          </a:p>
          <a:p>
            <a:r>
              <a:rPr lang="fi-FI" dirty="0" smtClean="0"/>
              <a:t>Pääsääntöisesti </a:t>
            </a:r>
            <a:r>
              <a:rPr lang="fi-FI" b="1" dirty="0" smtClean="0"/>
              <a:t>EI</a:t>
            </a:r>
            <a:r>
              <a:rPr lang="fi-FI" dirty="0" smtClean="0"/>
              <a:t> empiiriseen hoitoon (kun viljelyvastauksia ei tiedossa)</a:t>
            </a:r>
          </a:p>
          <a:p>
            <a:r>
              <a:rPr lang="fi-FI" b="1" dirty="0" smtClean="0"/>
              <a:t>EI</a:t>
            </a:r>
            <a:r>
              <a:rPr lang="fi-FI" dirty="0" smtClean="0"/>
              <a:t> vaikeassa munuaisten vajaatoiminnassa</a:t>
            </a:r>
          </a:p>
          <a:p>
            <a:endParaRPr lang="fi-FI" dirty="0"/>
          </a:p>
          <a:p>
            <a:r>
              <a:rPr lang="fi-FI" dirty="0" smtClean="0"/>
              <a:t>Käyttö ollut vähäistä</a:t>
            </a:r>
          </a:p>
          <a:p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4437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Vankomysiinin</a:t>
            </a:r>
            <a:r>
              <a:rPr lang="fi-FI" dirty="0" smtClean="0"/>
              <a:t> annostelu: aloitus vuodeosastolla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Jos potilas on pitkään sairaalassa, yleensä sopiva </a:t>
            </a:r>
            <a:r>
              <a:rPr lang="fi-FI" dirty="0" err="1"/>
              <a:t>vankomysiiniannos</a:t>
            </a:r>
            <a:r>
              <a:rPr lang="fi-FI" dirty="0"/>
              <a:t> on jo </a:t>
            </a:r>
            <a:r>
              <a:rPr lang="fi-FI" dirty="0" smtClean="0"/>
              <a:t>tiedossa </a:t>
            </a:r>
          </a:p>
          <a:p>
            <a:r>
              <a:rPr lang="fi-FI" b="1" dirty="0" smtClean="0"/>
              <a:t>Tavoitepitoisuus 15-25</a:t>
            </a:r>
          </a:p>
          <a:p>
            <a:r>
              <a:rPr lang="fi-FI" dirty="0" smtClean="0"/>
              <a:t>Vrk-annos vastaa </a:t>
            </a:r>
            <a:r>
              <a:rPr lang="fi-FI" dirty="0" err="1" smtClean="0"/>
              <a:t>bolusannosten</a:t>
            </a:r>
            <a:r>
              <a:rPr lang="fi-FI" dirty="0" smtClean="0"/>
              <a:t> yhteenlaskettua määrää/ 24 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dirty="0" smtClean="0"/>
              <a:t>1 g x 2 iv. </a:t>
            </a:r>
            <a:r>
              <a:rPr lang="fi-FI" dirty="0" err="1" smtClean="0"/>
              <a:t>bolusannostelulla</a:t>
            </a:r>
            <a:r>
              <a:rPr lang="fi-FI" dirty="0" smtClean="0"/>
              <a:t> pumppuannos 2 g /24 h.</a:t>
            </a:r>
          </a:p>
          <a:p>
            <a:r>
              <a:rPr lang="fi-FI" dirty="0"/>
              <a:t>Pumppuhoito voidaan aloittaa </a:t>
            </a:r>
            <a:r>
              <a:rPr lang="fi-FI" i="1" dirty="0"/>
              <a:t>heti</a:t>
            </a:r>
            <a:r>
              <a:rPr lang="fi-FI" dirty="0"/>
              <a:t> tai viimeistään tunnin kuluessa siitä, kun viimeinen </a:t>
            </a:r>
            <a:r>
              <a:rPr lang="fi-FI" dirty="0" err="1" smtClean="0"/>
              <a:t>bolusannos</a:t>
            </a:r>
            <a:r>
              <a:rPr lang="fi-FI" dirty="0" smtClean="0"/>
              <a:t> </a:t>
            </a:r>
            <a:r>
              <a:rPr lang="fi-FI" dirty="0"/>
              <a:t>on annettu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75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Huomioitavaa </a:t>
            </a:r>
            <a:r>
              <a:rPr lang="fi-FI" sz="4000" dirty="0" err="1" smtClean="0"/>
              <a:t>vankomysiinipitoisuusmittauksista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Tasaiset </a:t>
            </a:r>
            <a:r>
              <a:rPr lang="fi-FI" dirty="0" err="1" smtClean="0"/>
              <a:t>vankomysiinipitoisuudet</a:t>
            </a:r>
            <a:r>
              <a:rPr lang="fi-FI" dirty="0" smtClean="0"/>
              <a:t> </a:t>
            </a:r>
            <a:r>
              <a:rPr lang="fi-FI" dirty="0"/>
              <a:t>saavutetaan 24-48 h kuluttua pumppuhoidon </a:t>
            </a:r>
            <a:r>
              <a:rPr lang="fi-FI" dirty="0" smtClean="0"/>
              <a:t>aloituksesta</a:t>
            </a:r>
          </a:p>
          <a:p>
            <a:r>
              <a:rPr lang="fi-FI" dirty="0" smtClean="0"/>
              <a:t>Otetaan alkuun päivittäin (1. pitoisuus noin 3 h ennen ensimmäisen pumpun poistoa)</a:t>
            </a:r>
          </a:p>
          <a:p>
            <a:r>
              <a:rPr lang="fi-FI" dirty="0" smtClean="0"/>
              <a:t>Väli </a:t>
            </a:r>
            <a:r>
              <a:rPr lang="fi-FI" dirty="0"/>
              <a:t>pumpun vaihtoon vähintään 3 </a:t>
            </a:r>
            <a:r>
              <a:rPr lang="fi-FI" dirty="0" smtClean="0"/>
              <a:t>tuntia!</a:t>
            </a:r>
          </a:p>
          <a:p>
            <a:r>
              <a:rPr lang="fi-FI" dirty="0" smtClean="0"/>
              <a:t>Vankomysiinipitoisuutta </a:t>
            </a:r>
            <a:r>
              <a:rPr lang="fi-FI" dirty="0"/>
              <a:t>ei saa ottaa suoraan keskuslaskimo- tai PICC-katetrista (mielellään vastakkaisesta kädestä</a:t>
            </a:r>
            <a:r>
              <a:rPr lang="fi-FI" dirty="0" smtClean="0"/>
              <a:t>)</a:t>
            </a:r>
          </a:p>
          <a:p>
            <a:endParaRPr lang="fi-FI" dirty="0"/>
          </a:p>
          <a:p>
            <a:r>
              <a:rPr lang="fi-FI" dirty="0" smtClean="0"/>
              <a:t>Kun tasainen pitoisuus saavutettu, turvakokeina </a:t>
            </a:r>
            <a:r>
              <a:rPr lang="fi-FI" dirty="0" err="1"/>
              <a:t>pvk</a:t>
            </a:r>
            <a:r>
              <a:rPr lang="fi-FI" dirty="0"/>
              <a:t>, </a:t>
            </a:r>
            <a:r>
              <a:rPr lang="fi-FI" dirty="0" err="1"/>
              <a:t>nta</a:t>
            </a:r>
            <a:r>
              <a:rPr lang="fi-FI" dirty="0"/>
              <a:t>, vanko-pitoisuus 2-3 kertaa viikossa, maksa-arvot x </a:t>
            </a:r>
            <a:r>
              <a:rPr lang="fi-FI" dirty="0" smtClean="0"/>
              <a:t>1-2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058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Bentsyylipenisilliini ja </a:t>
            </a:r>
            <a:r>
              <a:rPr lang="fi-FI" dirty="0" err="1" smtClean="0"/>
              <a:t>kloksasilliini</a:t>
            </a:r>
            <a:r>
              <a:rPr lang="fi-FI" dirty="0" smtClean="0"/>
              <a:t> ovat ensisijaisia antibiootteja streptokokkien ja stafylokokkien aiheuttamissa infektioissa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err="1" smtClean="0"/>
              <a:t>Kefuroksiimi</a:t>
            </a:r>
            <a:r>
              <a:rPr lang="fi-FI" dirty="0" smtClean="0"/>
              <a:t> toissijainen - allergiassa (onko todellinen??)</a:t>
            </a:r>
          </a:p>
          <a:p>
            <a:r>
              <a:rPr lang="fi-FI" b="1" dirty="0" smtClean="0"/>
              <a:t>Avohoidossa</a:t>
            </a:r>
            <a:r>
              <a:rPr lang="fi-FI" dirty="0" smtClean="0"/>
              <a:t> bentsyylipenisilliinipumput ruusun hoidossa</a:t>
            </a:r>
          </a:p>
          <a:p>
            <a:r>
              <a:rPr lang="fi-FI" b="1" dirty="0" smtClean="0"/>
              <a:t>Sairaalassa/</a:t>
            </a:r>
            <a:r>
              <a:rPr lang="fi-FI" b="1" dirty="0" err="1" smtClean="0"/>
              <a:t>tk:n</a:t>
            </a:r>
            <a:r>
              <a:rPr lang="fi-FI" dirty="0" smtClean="0"/>
              <a:t> vuodeosastolla </a:t>
            </a:r>
            <a:r>
              <a:rPr lang="fi-FI" dirty="0" err="1" smtClean="0"/>
              <a:t>kloksasilliinipumput</a:t>
            </a:r>
            <a:r>
              <a:rPr lang="fi-FI" dirty="0" smtClean="0"/>
              <a:t> </a:t>
            </a:r>
            <a:r>
              <a:rPr lang="fi-FI" dirty="0" err="1" smtClean="0"/>
              <a:t>s.aureuksen</a:t>
            </a:r>
            <a:r>
              <a:rPr lang="fi-FI" dirty="0" smtClean="0"/>
              <a:t> aiheuttamien infektioiden hoitoon</a:t>
            </a:r>
          </a:p>
          <a:p>
            <a:r>
              <a:rPr lang="fi-FI" dirty="0" err="1" smtClean="0"/>
              <a:t>Piperasilliini-tatsobaktaamia</a:t>
            </a:r>
            <a:r>
              <a:rPr lang="fi-FI" dirty="0" smtClean="0"/>
              <a:t> voi käyttää infuusiona, silloin kuin näin laajakirjoinen antibiootti on tarpeen</a:t>
            </a:r>
          </a:p>
          <a:p>
            <a:r>
              <a:rPr lang="fi-FI" dirty="0" err="1" smtClean="0"/>
              <a:t>Vankomysiinipumput</a:t>
            </a:r>
            <a:r>
              <a:rPr lang="fi-FI" dirty="0" smtClean="0"/>
              <a:t> valikoiduissa tapauksissa, kotisairaalassa kannattaa hyödyntää</a:t>
            </a:r>
          </a:p>
          <a:p>
            <a:r>
              <a:rPr lang="fi-FI" dirty="0"/>
              <a:t>HOX! 1. antibioottiannos annetaan normaalisti lyhyenä infuusiona mahdollisten allergisten reaktioiden toteamiseksi. </a:t>
            </a:r>
          </a:p>
        </p:txBody>
      </p:sp>
    </p:spTree>
    <p:extLst>
      <p:ext uri="{BB962C8B-B14F-4D97-AF65-F5344CB8AC3E}">
        <p14:creationId xmlns:p14="http://schemas.microsoft.com/office/powerpoint/2010/main" val="792206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Jatkuvat infuusiot – Kolme tuoretta julkaisua </a:t>
            </a:r>
            <a:r>
              <a:rPr lang="fi-FI" dirty="0" smtClean="0"/>
              <a:t>Duodecimissa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Saarenketo J et al. Jatkuva </a:t>
            </a:r>
            <a:r>
              <a:rPr lang="fi-FI" dirty="0" err="1"/>
              <a:t>vankomysiini</a:t>
            </a:r>
            <a:r>
              <a:rPr lang="fi-FI" dirty="0"/>
              <a:t>-infuusio sairaalan </a:t>
            </a:r>
            <a:r>
              <a:rPr lang="fi-FI" dirty="0" smtClean="0"/>
              <a:t>ulkopuolella. Duodecim 2021;137(21</a:t>
            </a:r>
            <a:r>
              <a:rPr lang="fi-FI" dirty="0"/>
              <a:t>):</a:t>
            </a:r>
            <a:r>
              <a:rPr lang="fi-FI" dirty="0" smtClean="0"/>
              <a:t>2339-42</a:t>
            </a:r>
            <a:endParaRPr lang="fi-FI" dirty="0"/>
          </a:p>
          <a:p>
            <a:r>
              <a:rPr lang="fi-FI" dirty="0" smtClean="0"/>
              <a:t>Valta M et al. Mikrobilääkepumput </a:t>
            </a:r>
            <a:r>
              <a:rPr lang="fi-FI" dirty="0"/>
              <a:t>yleistyvät Suomen </a:t>
            </a:r>
            <a:r>
              <a:rPr lang="fi-FI" dirty="0" smtClean="0"/>
              <a:t>kotisairaaloissa. Duodecim 2021;137(24</a:t>
            </a:r>
            <a:r>
              <a:rPr lang="fi-FI" dirty="0"/>
              <a:t>):</a:t>
            </a:r>
            <a:r>
              <a:rPr lang="fi-FI" dirty="0" smtClean="0"/>
              <a:t>2629-31</a:t>
            </a:r>
          </a:p>
          <a:p>
            <a:r>
              <a:rPr lang="fi-FI" dirty="0"/>
              <a:t>Skogberg </a:t>
            </a:r>
            <a:r>
              <a:rPr lang="fi-FI" dirty="0" smtClean="0"/>
              <a:t>K</a:t>
            </a:r>
            <a:r>
              <a:rPr lang="fi-FI" dirty="0"/>
              <a:t> </a:t>
            </a:r>
            <a:r>
              <a:rPr lang="fi-FI" dirty="0" smtClean="0"/>
              <a:t>et al. </a:t>
            </a:r>
            <a:r>
              <a:rPr lang="fi-FI" dirty="0"/>
              <a:t>Penisilliinit kunniaan: perus- ja stafylokokkipenisilliinien käyttö aikuispotilaiden sairaalahoidossa. Duodecim 2021;137:2671-9.</a:t>
            </a:r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669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8025" cy="1325563"/>
          </a:xfrm>
        </p:spPr>
        <p:txBody>
          <a:bodyPr/>
          <a:lstStyle/>
          <a:p>
            <a:r>
              <a:rPr lang="fi-FI" dirty="0" smtClean="0"/>
              <a:t>Jatkuvat infuusiot – perinteiset infuusiopumput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73206" y="2092325"/>
            <a:ext cx="4587638" cy="2042337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5429250" y="1825625"/>
            <a:ext cx="6629400" cy="2841625"/>
          </a:xfrm>
        </p:spPr>
        <p:txBody>
          <a:bodyPr>
            <a:normAutofit/>
          </a:bodyPr>
          <a:lstStyle/>
          <a:p>
            <a:r>
              <a:rPr lang="fi-FI" dirty="0"/>
              <a:t>Näinkin voi annostella antibiootteja, mutta ei juuri </a:t>
            </a:r>
            <a:r>
              <a:rPr lang="fi-FI" dirty="0" smtClean="0"/>
              <a:t>käytössä</a:t>
            </a:r>
            <a:endParaRPr lang="fi-FI" dirty="0"/>
          </a:p>
          <a:p>
            <a:r>
              <a:rPr lang="fi-FI" dirty="0" smtClean="0"/>
              <a:t>Bentsyylipenisilliini- ja </a:t>
            </a:r>
            <a:r>
              <a:rPr lang="fi-FI" dirty="0" err="1" smtClean="0"/>
              <a:t>kloksasilliini</a:t>
            </a:r>
            <a:r>
              <a:rPr lang="fi-FI" dirty="0" smtClean="0"/>
              <a:t>-infuusioissa ruiskun vaihto 4 h välein – ei juuri vapauta hoitajia</a:t>
            </a:r>
          </a:p>
          <a:p>
            <a:r>
              <a:rPr lang="fi-FI" dirty="0" smtClean="0"/>
              <a:t>Sitoo potilasta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573206" y="4886325"/>
            <a:ext cx="10418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err="1" smtClean="0"/>
              <a:t>OYS:ssa</a:t>
            </a:r>
            <a:r>
              <a:rPr lang="fi-FI" sz="3200" dirty="0" smtClean="0"/>
              <a:t> tehohoidossa käytössä </a:t>
            </a:r>
            <a:r>
              <a:rPr lang="fi-FI" sz="3200" dirty="0" err="1" smtClean="0"/>
              <a:t>piperasilliini</a:t>
            </a:r>
            <a:r>
              <a:rPr lang="fi-FI" sz="3200" dirty="0" smtClean="0"/>
              <a:t>-</a:t>
            </a:r>
            <a:r>
              <a:rPr lang="fi-FI" sz="3200" dirty="0" err="1" smtClean="0"/>
              <a:t>tatsobaktaami</a:t>
            </a:r>
            <a:r>
              <a:rPr lang="fi-FI" sz="3200" dirty="0" smtClean="0"/>
              <a:t>-infuusiot septisissä infektioissa 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3406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Antibioottien annostelu </a:t>
            </a:r>
            <a:r>
              <a:rPr lang="fi-FI" dirty="0" err="1" smtClean="0"/>
              <a:t>elastomeerisella</a:t>
            </a:r>
            <a:r>
              <a:rPr lang="fi-FI" dirty="0" smtClean="0"/>
              <a:t> </a:t>
            </a:r>
            <a:r>
              <a:rPr lang="fi-FI" dirty="0" err="1" smtClean="0"/>
              <a:t>infuusorilla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096125" cy="4351338"/>
          </a:xfrm>
        </p:spPr>
        <p:txBody>
          <a:bodyPr/>
          <a:lstStyle/>
          <a:p>
            <a:r>
              <a:rPr lang="fi-FI" dirty="0" smtClean="0"/>
              <a:t>2019 alkuvuodesta lähtien bentsyylipenisilliini käytössä Helsingin kotisairaalassa, samana vuonna myös </a:t>
            </a:r>
            <a:r>
              <a:rPr lang="fi-FI" dirty="0" err="1" smtClean="0"/>
              <a:t>kloksasilliini</a:t>
            </a:r>
            <a:endParaRPr lang="fi-FI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 err="1"/>
              <a:t>Kloksasilliinin</a:t>
            </a:r>
            <a:r>
              <a:rPr lang="fi-FI" sz="2800" dirty="0"/>
              <a:t> stabiliteettikokeet tehty suomalaisten kollegoiden </a:t>
            </a:r>
            <a:r>
              <a:rPr lang="fi-FI" sz="2800" dirty="0" smtClean="0"/>
              <a:t>pyynnöstä</a:t>
            </a:r>
          </a:p>
          <a:p>
            <a:r>
              <a:rPr lang="fi-FI" dirty="0" err="1" smtClean="0"/>
              <a:t>Vankomysiini</a:t>
            </a:r>
            <a:r>
              <a:rPr lang="fi-FI" dirty="0" smtClean="0"/>
              <a:t> Turussa ja Kokkolassa</a:t>
            </a:r>
          </a:p>
          <a:p>
            <a:r>
              <a:rPr lang="fi-FI" dirty="0"/>
              <a:t>Kolme tuoretta julkaisua </a:t>
            </a:r>
            <a:r>
              <a:rPr lang="fi-FI" dirty="0" smtClean="0"/>
              <a:t>Duodecimissa v.2021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26820" y="1230251"/>
            <a:ext cx="2160330" cy="47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Miksi ei kuitenkin anneta </a:t>
            </a:r>
            <a:r>
              <a:rPr lang="fi-FI" dirty="0" err="1" smtClean="0"/>
              <a:t>kefuroksiimia</a:t>
            </a:r>
            <a:r>
              <a:rPr lang="fi-FI" dirty="0" smtClean="0"/>
              <a:t> – hyvä, halpa ja kolme kertaa päivässä </a:t>
            </a:r>
            <a:r>
              <a:rPr lang="fi-FI" dirty="0" err="1" smtClean="0"/>
              <a:t>stoossilla</a:t>
            </a:r>
            <a:r>
              <a:rPr lang="fi-FI" dirty="0" smtClean="0"/>
              <a:t> annosteltava?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066925"/>
            <a:ext cx="9439275" cy="4110038"/>
          </a:xfrm>
        </p:spPr>
        <p:txBody>
          <a:bodyPr/>
          <a:lstStyle/>
          <a:p>
            <a:r>
              <a:rPr lang="fi-FI" dirty="0" smtClean="0"/>
              <a:t>Empiirisessä antibioottihoidossa edelleen aloitusantibioottina, silloin kun halutaan kattaa myös </a:t>
            </a:r>
            <a:r>
              <a:rPr lang="fi-FI" dirty="0" err="1" smtClean="0"/>
              <a:t>gramnegatiivisia</a:t>
            </a:r>
            <a:r>
              <a:rPr lang="fi-FI" dirty="0" smtClean="0"/>
              <a:t> bakteereita</a:t>
            </a:r>
          </a:p>
          <a:p>
            <a:r>
              <a:rPr lang="fi-FI" dirty="0" smtClean="0"/>
              <a:t>Resistenssin kehittyminen</a:t>
            </a:r>
          </a:p>
          <a:p>
            <a:r>
              <a:rPr lang="fi-FI" dirty="0" err="1" smtClean="0"/>
              <a:t>Clostridioides</a:t>
            </a:r>
            <a:r>
              <a:rPr lang="fi-FI" dirty="0" smtClean="0"/>
              <a:t> riski kasvaa</a:t>
            </a:r>
          </a:p>
          <a:p>
            <a:r>
              <a:rPr lang="fi-FI" dirty="0" err="1"/>
              <a:t>Beetalaktaameilla</a:t>
            </a:r>
            <a:r>
              <a:rPr lang="fi-FI" dirty="0"/>
              <a:t> lääkepitoisuuden tulee  </a:t>
            </a:r>
            <a:r>
              <a:rPr lang="fi-FI" dirty="0" smtClean="0"/>
              <a:t>                           säilyä </a:t>
            </a:r>
            <a:r>
              <a:rPr lang="fi-FI" dirty="0"/>
              <a:t>pienimmän</a:t>
            </a:r>
            <a:r>
              <a:rPr lang="fi-FI" b="1" dirty="0"/>
              <a:t> bakteerikasvua estävän </a:t>
            </a:r>
            <a:r>
              <a:rPr lang="fi-FI" b="1" dirty="0" smtClean="0"/>
              <a:t>                 pitoisuuden </a:t>
            </a:r>
            <a:r>
              <a:rPr lang="fi-FI" b="1" dirty="0"/>
              <a:t>(MIC) yläpuolella </a:t>
            </a:r>
            <a:r>
              <a:rPr lang="fi-FI" dirty="0"/>
              <a:t>suurimman </a:t>
            </a:r>
            <a:r>
              <a:rPr lang="fi-FI" dirty="0" smtClean="0"/>
              <a:t>                             osan </a:t>
            </a:r>
            <a:r>
              <a:rPr lang="fi-FI" dirty="0"/>
              <a:t>annosvälistä.</a:t>
            </a:r>
          </a:p>
          <a:p>
            <a:endParaRPr lang="fi-FI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97" y="3021413"/>
            <a:ext cx="4763426" cy="35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2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Missä voin hyödyntää antibioottipumppuja?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Avohoidossa</a:t>
            </a:r>
            <a:endParaRPr lang="fi-FI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kotisairaala/KSH</a:t>
            </a:r>
            <a:endParaRPr lang="fi-FI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/>
              <a:t>Terveyskeskuksen  vuodeosastolle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dirty="0" smtClean="0"/>
          </a:p>
          <a:p>
            <a:r>
              <a:rPr lang="fi-FI" b="1" dirty="0" smtClean="0"/>
              <a:t>ESH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/>
              <a:t>Suunnitelmissa ottaa käyttöön laajamittaisesti OYS ortopedian ja </a:t>
            </a:r>
            <a:r>
              <a:rPr lang="fi-FI" dirty="0" err="1" smtClean="0"/>
              <a:t>Sike:n</a:t>
            </a:r>
            <a:r>
              <a:rPr lang="fi-FI" dirty="0" smtClean="0"/>
              <a:t> vuodeosastoilla </a:t>
            </a:r>
            <a:r>
              <a:rPr lang="fi-FI" dirty="0" smtClean="0">
                <a:sym typeface="Wingdings" panose="05000000000000000000" pitchFamily="2" charset="2"/>
              </a:rPr>
              <a:t> ensisijaisesti </a:t>
            </a:r>
            <a:r>
              <a:rPr lang="fi-FI" dirty="0" err="1" smtClean="0"/>
              <a:t>kloksasilliini</a:t>
            </a:r>
            <a:r>
              <a:rPr lang="fi-FI" dirty="0" smtClean="0"/>
              <a:t>/bentsyylipenisilliini ja harkinnan mukaan myös </a:t>
            </a:r>
            <a:r>
              <a:rPr lang="fi-FI" dirty="0" err="1" smtClean="0"/>
              <a:t>vankomysiini</a:t>
            </a:r>
            <a:endParaRPr lang="fi-FI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/>
              <a:t>Hyöty etenkin 6 kertaa vrk:ssa annosteltavissa antibiooteissa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5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Elastomeerinen</a:t>
            </a:r>
            <a:r>
              <a:rPr lang="fi-FI" dirty="0" smtClean="0"/>
              <a:t> </a:t>
            </a:r>
            <a:r>
              <a:rPr lang="fi-FI" dirty="0" err="1" smtClean="0"/>
              <a:t>infuusori</a:t>
            </a:r>
            <a:endParaRPr lang="fi-FI" dirty="0"/>
          </a:p>
        </p:txBody>
      </p:sp>
      <p:pic>
        <p:nvPicPr>
          <p:cNvPr id="4" name="Kuva 5" descr="Kuva, joka sisältää kohteen pullo&#10;&#10;Kuvaus luotu automaattisesti">
            <a:extLst>
              <a:ext uri="{FF2B5EF4-FFF2-40B4-BE49-F238E27FC236}">
                <a16:creationId xmlns:a16="http://schemas.microsoft.com/office/drawing/2014/main" id="{7B75CB86-1420-4ECB-815D-6093322C4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074" y="1825625"/>
            <a:ext cx="85698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PPSHP:n</a:t>
            </a:r>
            <a:r>
              <a:rPr lang="fi-FI" dirty="0" smtClean="0"/>
              <a:t> alueelle </a:t>
            </a:r>
            <a:r>
              <a:rPr lang="fi-FI" dirty="0"/>
              <a:t>ab-pumput tulevat tällä hetkellä Yliopiston Apteekista valmiiksi täytettynä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Saapuvat </a:t>
            </a:r>
            <a:r>
              <a:rPr lang="fi-FI" dirty="0" err="1" smtClean="0"/>
              <a:t>OYS:n</a:t>
            </a:r>
            <a:r>
              <a:rPr lang="fi-FI" dirty="0" smtClean="0"/>
              <a:t> sairaala-apteekkiin </a:t>
            </a:r>
            <a:r>
              <a:rPr lang="fi-FI" dirty="0"/>
              <a:t>pääsääntöisesti tilausta seuraavana arkipäivänä (tilaukset </a:t>
            </a:r>
            <a:r>
              <a:rPr lang="fi-FI" dirty="0" err="1"/>
              <a:t>YA:lla</a:t>
            </a:r>
            <a:r>
              <a:rPr lang="fi-FI" dirty="0"/>
              <a:t> ma-to ennen klo 12)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Esim. ma ennen klo 12 tilattu pumppu tulee apteekkiin ti klo 16 mennessä. </a:t>
            </a:r>
          </a:p>
          <a:p>
            <a:pPr marL="457200" lvl="1" indent="0">
              <a:buNone/>
            </a:pPr>
            <a:r>
              <a:rPr lang="fi-FI" dirty="0" smtClean="0">
                <a:sym typeface="Wingdings" panose="05000000000000000000" pitchFamily="2" charset="2"/>
              </a:rPr>
              <a:t>     </a:t>
            </a:r>
            <a:r>
              <a:rPr lang="fi-FI" dirty="0" smtClean="0"/>
              <a:t>Huomioi </a:t>
            </a:r>
            <a:r>
              <a:rPr lang="fi-FI" dirty="0"/>
              <a:t>kuljetus omaan yksikköösi. </a:t>
            </a:r>
            <a:endParaRPr lang="fi-FI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/>
              <a:t>Viikonloppua </a:t>
            </a:r>
            <a:r>
              <a:rPr lang="fi-FI" dirty="0"/>
              <a:t>varten pumput pitää tilata jo ke-to aamuna</a:t>
            </a:r>
            <a:r>
              <a:rPr lang="fi-FI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09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PPSHP:n</a:t>
            </a:r>
            <a:r>
              <a:rPr lang="fi-FI" dirty="0" smtClean="0"/>
              <a:t> ab-pumput </a:t>
            </a:r>
            <a:r>
              <a:rPr lang="fi-FI" dirty="0"/>
              <a:t>tulevat tällä hetkellä Yliopiston Apteekista valmiiksi täytettynä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Ab-pumppuja </a:t>
            </a:r>
            <a:r>
              <a:rPr lang="fi-FI" b="1" dirty="0"/>
              <a:t>ei tule valmistaa itse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 smtClean="0"/>
              <a:t>Pitkän </a:t>
            </a:r>
            <a:r>
              <a:rPr lang="fi-FI" dirty="0"/>
              <a:t>säilyvyyden ja puhtaan lopputuotteen takaamiseksi valmisteluun vaaditaan </a:t>
            </a:r>
            <a:r>
              <a:rPr lang="fi-FI" b="1" dirty="0"/>
              <a:t>korkeamman steriliteetin tilat</a:t>
            </a:r>
            <a:r>
              <a:rPr lang="fi-FI" dirty="0"/>
              <a:t>, joita esim. </a:t>
            </a:r>
            <a:r>
              <a:rPr lang="fi-FI" dirty="0" err="1"/>
              <a:t>OYS:n</a:t>
            </a:r>
            <a:r>
              <a:rPr lang="fi-FI" dirty="0"/>
              <a:t> sairaala-apteekissa ei tällä hetkellä ole (</a:t>
            </a:r>
            <a:r>
              <a:rPr lang="fi-FI" dirty="0" err="1"/>
              <a:t>TULSA:an</a:t>
            </a:r>
            <a:r>
              <a:rPr lang="fi-FI" dirty="0"/>
              <a:t> tulossa</a:t>
            </a:r>
            <a:r>
              <a:rPr lang="fi-FI" dirty="0" smtClean="0"/>
              <a:t>)</a:t>
            </a:r>
            <a:endParaRPr lang="fi-F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>
                <a:solidFill>
                  <a:prstClr val="black"/>
                </a:solidFill>
              </a:rPr>
              <a:t>Jotta bentsyylipenisilliini ja </a:t>
            </a:r>
            <a:r>
              <a:rPr lang="fi-FI" dirty="0" err="1">
                <a:solidFill>
                  <a:prstClr val="black"/>
                </a:solidFill>
              </a:rPr>
              <a:t>kloksasilliini</a:t>
            </a:r>
            <a:r>
              <a:rPr lang="fi-FI" dirty="0">
                <a:solidFill>
                  <a:prstClr val="black"/>
                </a:solidFill>
              </a:rPr>
              <a:t> säilyvät stabiilina 24h, täyttövaiheessa infuusionesteeseen lisätään Baxterin </a:t>
            </a:r>
            <a:r>
              <a:rPr lang="fi-FI" dirty="0" smtClean="0">
                <a:solidFill>
                  <a:prstClr val="black"/>
                </a:solidFill>
              </a:rPr>
              <a:t>sitraattipuskuria</a:t>
            </a:r>
            <a:endParaRPr lang="fi-FI" dirty="0">
              <a:solidFill>
                <a:prstClr val="black"/>
              </a:solidFill>
            </a:endParaRPr>
          </a:p>
          <a:p>
            <a:pPr lvl="1"/>
            <a:endParaRPr lang="fi-FI" dirty="0"/>
          </a:p>
          <a:p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047CC-0F0E-4D45-827F-30F21CE8E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367" y="4160759"/>
            <a:ext cx="4885266" cy="257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13000959c0f6843a30fd9fccf4aad81d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25e210337e4485dc95c5e8087b813b2b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Language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i:0#.w|oysnet\holmapi</DisplayName>
        <AccountId>1694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2022-09-27T21:00:00+00:00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PPSHP:n henkilöstö</TermName>
          <TermId xmlns="http://schemas.microsoft.com/office/infopath/2007/PartnerControls">7a49a948-31e0-4b0f-83ed-c01fa56f5934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Pohjois-Pohjanmaan sairaanhoitopiiri</TermName>
          <TermId xmlns="http://schemas.microsoft.com/office/infopath/2007/PartnerControls">be8cbbf1-c5fa-44e0-8d6c-f88ba4a3bcc6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18</Value>
      <Value>10</Value>
      <Value>165</Value>
      <Value>3</Value>
      <Value>1</Value>
    </TaxCatchAll>
    <_dlc_DocId xmlns="d3e50268-7799-48af-83c3-9a9b063078bc">MUAVRSSTWASF-92438712-397</_dlc_DocId>
    <_dlc_DocIdUrl xmlns="d3e50268-7799-48af-83c3-9a9b063078bc">
      <Url>https://internet.oysnet.ppshp.fi/dokumentit/_layouts/15/DocIdRedir.aspx?ID=MUAVRSSTWASF-92438712-397</Url>
      <Description>MUAVRSSTWASF-92438712-397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14B521AE-54C8-4AAF-AD85-7D5499E4A168}"/>
</file>

<file path=customXml/itemProps2.xml><?xml version="1.0" encoding="utf-8"?>
<ds:datastoreItem xmlns:ds="http://schemas.openxmlformats.org/officeDocument/2006/customXml" ds:itemID="{D1FB6B01-A417-417E-BA4E-F9116BCAE778}"/>
</file>

<file path=customXml/itemProps3.xml><?xml version="1.0" encoding="utf-8"?>
<ds:datastoreItem xmlns:ds="http://schemas.openxmlformats.org/officeDocument/2006/customXml" ds:itemID="{78B1F9FC-470E-4DE8-B597-D66009C46FDB}"/>
</file>

<file path=customXml/itemProps4.xml><?xml version="1.0" encoding="utf-8"?>
<ds:datastoreItem xmlns:ds="http://schemas.openxmlformats.org/officeDocument/2006/customXml" ds:itemID="{A8210327-440A-4F67-BE3F-26D624FBB5BC}"/>
</file>

<file path=customXml/itemProps5.xml><?xml version="1.0" encoding="utf-8"?>
<ds:datastoreItem xmlns:ds="http://schemas.openxmlformats.org/officeDocument/2006/customXml" ds:itemID="{9C24EB2D-9BBA-4B2A-A910-22A4BBCFB826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1261</Words>
  <Application>Microsoft Office PowerPoint</Application>
  <PresentationFormat>Laajakuva</PresentationFormat>
  <Paragraphs>152</Paragraphs>
  <Slides>25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Office-teema</vt:lpstr>
      <vt:lpstr>Antibioottipumput – miksi annostelisin antibiootteja jatkuvalla infuusiolla?</vt:lpstr>
      <vt:lpstr>Antibioottien annostelu</vt:lpstr>
      <vt:lpstr>Jatkuvat infuusiot – perinteiset infuusiopumput</vt:lpstr>
      <vt:lpstr>Antibioottien annostelu elastomeerisella infuusorilla</vt:lpstr>
      <vt:lpstr>Miksi ei kuitenkin anneta kefuroksiimia – hyvä, halpa ja kolme kertaa päivässä stoossilla annosteltava?</vt:lpstr>
      <vt:lpstr>Missä voin hyödyntää antibioottipumppuja?</vt:lpstr>
      <vt:lpstr>Elastomeerinen infuusori</vt:lpstr>
      <vt:lpstr>PPSHP:n alueelle ab-pumput tulevat tällä hetkellä Yliopiston Apteekista valmiiksi täytettynä</vt:lpstr>
      <vt:lpstr>PPSHP:n ab-pumput tulevat tällä hetkellä Yliopiston Apteekista valmiiksi täytettynä</vt:lpstr>
      <vt:lpstr>Valmisteet</vt:lpstr>
      <vt:lpstr>Tavoite infektiolääkärin näkökulmasta: mahdollisimman tehokasta hoitoa mahdollisimman kapeakirjoisella antibiootilla</vt:lpstr>
      <vt:lpstr>Ongelma: penisilliinit tulee annostella tiheästi, jotta pitoisuudet pysyvät tarpeeksi korkeana</vt:lpstr>
      <vt:lpstr>Penisilliinipumput: Bentsyylipenisilliini ja Kloksasilliini. </vt:lpstr>
      <vt:lpstr>Erysipelas ja selluliitti</vt:lpstr>
      <vt:lpstr>Antibioottihoito erysipelaksessa</vt:lpstr>
      <vt:lpstr>Bentsyylipenisilliini-infuusio ruusun hoidossa</vt:lpstr>
      <vt:lpstr>Kloksasilliini – ottaisinko käyttöön myös vuodeosastolla?</vt:lpstr>
      <vt:lpstr>Piperasilliini-tatsobaktaami</vt:lpstr>
      <vt:lpstr>Vankomysiini</vt:lpstr>
      <vt:lpstr>Oulussa kotisairaala vaihtaa itsenäisesti osalta potilaista vankomysiinibolukset infuusioon</vt:lpstr>
      <vt:lpstr>Vankomysiinipumput OYS:ssa (ortopedia)</vt:lpstr>
      <vt:lpstr>Vankomysiinin annostelu: aloitus vuodeosastolla</vt:lpstr>
      <vt:lpstr>Huomioitavaa vankomysiinipitoisuusmittauksista</vt:lpstr>
      <vt:lpstr>Yhteenvetona</vt:lpstr>
      <vt:lpstr>Jatkuvat infuusiot – Kolme tuoretta julkaisua Duodecimissa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Antibioottipumppu 28.9.2022</dc:title>
  <dc:creator>Holappa Jatta</dc:creator>
  <cp:keywords/>
  <cp:lastModifiedBy>Holappa Jatta</cp:lastModifiedBy>
  <cp:revision>3</cp:revision>
  <dcterms:created xsi:type="dcterms:W3CDTF">2022-09-29T07:44:49Z</dcterms:created>
  <dcterms:modified xsi:type="dcterms:W3CDTF">2022-09-29T07:47:33Z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bbae0ba4-dc79-480d-a24b-f14cb38af291</vt:lpwstr>
  </property>
  <property fmtid="{D5CDD505-2E9C-101B-9397-08002B2CF9AE}" pid="4" name="TaxKeyword">
    <vt:lpwstr/>
  </property>
  <property fmtid="{D5CDD505-2E9C-101B-9397-08002B2CF9AE}" pid="5" name="Kohde- / työntekijäryhmä">
    <vt:lpwstr>18;#PPSHP:n henkilöstö|7a49a948-31e0-4b0f-83ed-c01fa56f5934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1;#Pohjois-Pohjanmaan sairaanhoitopiiri|be8cbbf1-c5fa-44e0-8d6c-f88ba4a3bcc6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5" name="TaxKeywordTaxHTField">
    <vt:lpwstr/>
  </property>
  <property fmtid="{D5CDD505-2E9C-101B-9397-08002B2CF9AE}" pid="16" name="Order">
    <vt:r8>258800</vt:r8>
  </property>
  <property fmtid="{D5CDD505-2E9C-101B-9397-08002B2CF9AE}" pid="17" name="SharedWithUsers">
    <vt:lpwstr/>
  </property>
</Properties>
</file>